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83" r:id="rId2"/>
    <p:sldId id="276" r:id="rId3"/>
    <p:sldId id="258" r:id="rId4"/>
    <p:sldId id="259" r:id="rId5"/>
    <p:sldId id="260" r:id="rId6"/>
    <p:sldId id="279" r:id="rId7"/>
    <p:sldId id="286" r:id="rId8"/>
    <p:sldId id="287" r:id="rId9"/>
    <p:sldId id="289" r:id="rId10"/>
    <p:sldId id="290" r:id="rId11"/>
    <p:sldId id="282" r:id="rId12"/>
    <p:sldId id="285" r:id="rId13"/>
    <p:sldId id="292" r:id="rId14"/>
    <p:sldId id="291" r:id="rId15"/>
    <p:sldId id="284" r:id="rId1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FFFF00"/>
    <a:srgbClr val="00CC00"/>
    <a:srgbClr val="33CC33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 autoAdjust="0"/>
    <p:restoredTop sz="94434" autoAdjust="0"/>
  </p:normalViewPr>
  <p:slideViewPr>
    <p:cSldViewPr>
      <p:cViewPr varScale="1">
        <p:scale>
          <a:sx n="81" d="100"/>
          <a:sy n="81" d="100"/>
        </p:scale>
        <p:origin x="44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jpe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9F7DF-78E5-416E-9CFC-6444109AD54B}" type="datetimeFigureOut">
              <a:rPr lang="pt-BR" smtClean="0"/>
              <a:pPr/>
              <a:t>14/09/2015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6768D-756A-4A93-AFB3-3AF6428EC1FC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3962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1- Desperdício de bilhões</a:t>
            </a:r>
            <a:r>
              <a:rPr lang="pt-BR" baseline="0" dirty="0" smtClean="0"/>
              <a:t> de reais</a:t>
            </a:r>
          </a:p>
          <a:p>
            <a:r>
              <a:rPr lang="pt-BR" baseline="0" dirty="0" smtClean="0"/>
              <a:t>2- Geração de problemas de saúde, como stress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26768D-756A-4A93-AFB3-3AF6428EC1FC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9462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1-</a:t>
            </a:r>
            <a:r>
              <a:rPr lang="pt-BR" baseline="0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26768D-756A-4A93-AFB3-3AF6428EC1FC}" type="slidenum">
              <a:rPr lang="pt-BR" smtClean="0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3862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1-</a:t>
            </a:r>
            <a:r>
              <a:rPr lang="pt-BR" baseline="0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26768D-756A-4A93-AFB3-3AF6428EC1FC}" type="slidenum">
              <a:rPr lang="pt-BR" smtClean="0"/>
              <a:pPr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2482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1-</a:t>
            </a:r>
            <a:r>
              <a:rPr lang="pt-BR" baseline="0" dirty="0" smtClean="0"/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26768D-756A-4A93-AFB3-3AF6428EC1FC}" type="slidenum">
              <a:rPr lang="pt-BR" smtClean="0"/>
              <a:pPr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2039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ítulo 4"/>
          <p:cNvSpPr>
            <a:spLocks noGrp="1"/>
          </p:cNvSpPr>
          <p:nvPr userDrawn="1">
            <p:ph type="ctrTitle"/>
          </p:nvPr>
        </p:nvSpPr>
        <p:spPr>
          <a:xfrm>
            <a:off x="0" y="0"/>
            <a:ext cx="9144000" cy="221457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36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pt-BR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Picture 4" descr="http://www.ic.uff.br/~leomurta/images/IC-logo2.jpg"/>
          <p:cNvPicPr>
            <a:picLocks noChangeAspect="1" noChangeArrowheads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0" y="5778000"/>
            <a:ext cx="1496509" cy="1080000"/>
          </a:xfrm>
          <a:prstGeom prst="rect">
            <a:avLst/>
          </a:prstGeom>
          <a:noFill/>
        </p:spPr>
      </p:pic>
      <p:sp>
        <p:nvSpPr>
          <p:cNvPr id="11" name="Retângulo 10"/>
          <p:cNvSpPr/>
          <p:nvPr userDrawn="1"/>
        </p:nvSpPr>
        <p:spPr>
          <a:xfrm>
            <a:off x="1475656" y="5758544"/>
            <a:ext cx="7668344" cy="10994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Conector reto 9"/>
          <p:cNvCxnSpPr/>
          <p:nvPr userDrawn="1"/>
        </p:nvCxnSpPr>
        <p:spPr>
          <a:xfrm>
            <a:off x="0" y="5759382"/>
            <a:ext cx="9144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Subtítulo 5"/>
          <p:cNvSpPr>
            <a:spLocks noGrp="1"/>
          </p:cNvSpPr>
          <p:nvPr userDrawn="1">
            <p:ph type="subTitle" idx="1"/>
          </p:nvPr>
        </p:nvSpPr>
        <p:spPr>
          <a:xfrm>
            <a:off x="1475656" y="5778000"/>
            <a:ext cx="7668344" cy="1080000"/>
          </a:xfrm>
          <a:noFill/>
          <a:ln w="38100">
            <a:noFill/>
          </a:ln>
        </p:spPr>
        <p:txBody>
          <a:bodyPr anchor="ctr">
            <a:normAutofit lnSpcReduction="10000"/>
          </a:bodyPr>
          <a:lstStyle>
            <a:lvl1pPr algn="ctr">
              <a:buNone/>
              <a:defRPr/>
            </a:lvl1pPr>
          </a:lstStyle>
          <a:p>
            <a:r>
              <a:rPr lang="en-US" smtClean="0">
                <a:solidFill>
                  <a:schemeClr val="tx1"/>
                </a:solidFill>
              </a:rPr>
              <a:t>Click to edit Master subtitle style</a:t>
            </a:r>
            <a:endParaRPr lang="pt-BR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tângulo 39"/>
          <p:cNvSpPr/>
          <p:nvPr/>
        </p:nvSpPr>
        <p:spPr>
          <a:xfrm>
            <a:off x="0" y="6500834"/>
            <a:ext cx="9144000" cy="35716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50005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 smtClean="0"/>
              <a:t>Clique para editar o estilo do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42844" y="1714488"/>
            <a:ext cx="8858312" cy="4714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 smtClean="0"/>
              <a:t>Clique para editar os estilos do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-32" y="649289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pt-BR" dirty="0" err="1" smtClean="0"/>
              <a:t>Troy</a:t>
            </a:r>
            <a:r>
              <a:rPr lang="pt-BR" dirty="0" smtClean="0"/>
              <a:t>  </a:t>
            </a:r>
            <a:r>
              <a:rPr lang="pt-BR" dirty="0" err="1" smtClean="0"/>
              <a:t>Kohwalter</a:t>
            </a:r>
            <a:endParaRPr lang="pt-BR" dirty="0" smtClean="0"/>
          </a:p>
          <a:p>
            <a:r>
              <a:rPr lang="pt-BR" dirty="0" smtClean="0"/>
              <a:t>Catarina Costa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49289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ICSE 2017 PhD and Young Researchers Warm Up Symposium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7010432" y="649289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AAA623A-5D3C-471A-939B-3DC944CAB218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auto">
          <a:xfrm>
            <a:off x="0" y="0"/>
            <a:ext cx="7896225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8210550" y="0"/>
            <a:ext cx="933450" cy="67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27"/>
          <a:stretch/>
        </p:blipFill>
        <p:spPr>
          <a:xfrm>
            <a:off x="5687" y="-13648"/>
            <a:ext cx="9138313" cy="57912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496704" y="685800"/>
            <a:ext cx="9144000" cy="1752600"/>
          </a:xfrm>
        </p:spPr>
        <p:txBody>
          <a:bodyPr>
            <a:noAutofit/>
          </a:bodyPr>
          <a:lstStyle/>
          <a:p>
            <a: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Dados </a:t>
            </a:r>
            <a:r>
              <a:rPr lang="en-US" sz="7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Urbanos</a:t>
            </a:r>
            <a: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 </a:t>
            </a:r>
            <a:b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7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Proveniência</a:t>
            </a:r>
            <a:endParaRPr lang="en-US" sz="7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780456" y="5778000"/>
            <a:ext cx="4620344" cy="1080000"/>
          </a:xfrm>
        </p:spPr>
        <p:txBody>
          <a:bodyPr>
            <a:noAutofit/>
          </a:bodyPr>
          <a:lstStyle/>
          <a:p>
            <a:r>
              <a:rPr lang="en-US" sz="3000" dirty="0" smtClean="0"/>
              <a:t>Thiago Oliveira</a:t>
            </a:r>
          </a:p>
          <a:p>
            <a:r>
              <a:rPr lang="en-US" sz="2200" dirty="0" smtClean="0"/>
              <a:t>thiago.oliveiradepaula@hotmail.com</a:t>
            </a:r>
            <a:endParaRPr lang="en-US" sz="2200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6629400" y="5791200"/>
            <a:ext cx="2514600" cy="1080000"/>
          </a:xfrm>
          <a:prstGeom prst="rect">
            <a:avLst/>
          </a:prstGeom>
          <a:noFill/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500" dirty="0" err="1" smtClean="0"/>
              <a:t>Orientador</a:t>
            </a:r>
            <a:r>
              <a:rPr lang="en-US" sz="1500" dirty="0" smtClean="0"/>
              <a:t>: Leonardo </a:t>
            </a:r>
            <a:r>
              <a:rPr lang="en-US" sz="1500" dirty="0" err="1" smtClean="0"/>
              <a:t>Murta</a:t>
            </a:r>
            <a:endParaRPr lang="en-US" sz="1500" dirty="0" smtClean="0"/>
          </a:p>
          <a:p>
            <a:pPr algn="l"/>
            <a:r>
              <a:rPr lang="en-US" sz="1500" dirty="0" err="1" smtClean="0"/>
              <a:t>Coorientador</a:t>
            </a:r>
            <a:r>
              <a:rPr lang="en-US" sz="1500" dirty="0" smtClean="0"/>
              <a:t>: Troy </a:t>
            </a:r>
            <a:r>
              <a:rPr lang="en-US" sz="1500" dirty="0" err="1" smtClean="0"/>
              <a:t>Kohwalter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439967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33"/>
          <a:stretch/>
        </p:blipFill>
        <p:spPr>
          <a:xfrm rot="16200000">
            <a:off x="2347538" y="625332"/>
            <a:ext cx="4448939" cy="68579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Proveniência em Dados Urbanos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39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9106"/>
            <a:ext cx="8229600" cy="1143000"/>
          </a:xfrm>
        </p:spPr>
        <p:txBody>
          <a:bodyPr/>
          <a:lstStyle/>
          <a:p>
            <a:r>
              <a:rPr lang="en-US" dirty="0" err="1" smtClean="0"/>
              <a:t>Objetivos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1633184"/>
            <a:ext cx="8858312" cy="4905396"/>
          </a:xfrm>
        </p:spPr>
        <p:txBody>
          <a:bodyPr>
            <a:normAutofit fontScale="77500" lnSpcReduction="20000"/>
          </a:bodyPr>
          <a:lstStyle/>
          <a:p>
            <a:r>
              <a:rPr lang="pt-BR" sz="4100" dirty="0" smtClean="0"/>
              <a:t>Encontrar diferentes formas para extrair conhecimento através de </a:t>
            </a:r>
            <a:r>
              <a:rPr lang="pt-BR" sz="41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consultas ao banco</a:t>
            </a:r>
            <a:r>
              <a:rPr lang="pt-BR" sz="41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pt-BR" sz="41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de dados</a:t>
            </a:r>
            <a:r>
              <a:rPr lang="pt-BR" sz="4100" dirty="0" smtClean="0"/>
              <a:t> aliadas à </a:t>
            </a:r>
            <a:r>
              <a:rPr lang="pt-BR" sz="41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informação visual</a:t>
            </a:r>
            <a:r>
              <a:rPr lang="pt-BR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/>
            </a:r>
            <a:br>
              <a:rPr lang="pt-BR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</a:br>
            <a:endParaRPr lang="pt-BR" sz="15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lvl="1"/>
            <a:r>
              <a:rPr lang="pt-BR" dirty="0" smtClean="0"/>
              <a:t>Em que horários o trânsito flui bem ou mal nas linhas (até ou depois de que horário posso sair de casa e evitar trânsito)</a:t>
            </a:r>
            <a:br>
              <a:rPr lang="pt-BR" dirty="0" smtClean="0"/>
            </a:br>
            <a:endParaRPr lang="pt-BR" dirty="0" smtClean="0"/>
          </a:p>
          <a:p>
            <a:pPr lvl="1"/>
            <a:r>
              <a:rPr lang="pt-BR" dirty="0" smtClean="0"/>
              <a:t>Perceber quais são as rotas reais das linhas, pois muitas vezes são diferentes das divulgadas pela prefeitura (até mesmo disponibilizar essa informação)</a:t>
            </a:r>
            <a:br>
              <a:rPr lang="pt-BR" dirty="0" smtClean="0"/>
            </a:br>
            <a:endParaRPr lang="pt-BR" dirty="0" smtClean="0"/>
          </a:p>
          <a:p>
            <a:pPr lvl="1"/>
            <a:r>
              <a:rPr lang="pt-BR" dirty="0" smtClean="0"/>
              <a:t>Entender os efeitos de uma lentidão ou interrupção no trânsito de uma maneira mais ampla (efeitos em outras localidades)</a:t>
            </a:r>
            <a:br>
              <a:rPr lang="pt-BR" dirty="0" smtClean="0"/>
            </a:br>
            <a:endParaRPr lang="pt-BR" dirty="0" smtClean="0"/>
          </a:p>
          <a:p>
            <a:pPr lvl="1"/>
            <a:r>
              <a:rPr lang="pt-BR" dirty="0" smtClean="0"/>
              <a:t>Verificar o quanto a alteração(real ou simulada) na rota de uma linha influencia na mesma, e assim propor alterações</a:t>
            </a:r>
          </a:p>
          <a:p>
            <a:pPr lvl="1"/>
            <a:endParaRPr lang="pt-B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986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1932856"/>
            <a:ext cx="8858312" cy="657944"/>
          </a:xfrm>
        </p:spPr>
        <p:txBody>
          <a:bodyPr>
            <a:noAutofit/>
          </a:bodyPr>
          <a:lstStyle/>
          <a:p>
            <a:r>
              <a:rPr lang="pt-BR" sz="3300" dirty="0" smtClean="0"/>
              <a:t>Resumir informações no </a:t>
            </a:r>
            <a:r>
              <a:rPr lang="pt-BR" sz="3300" dirty="0" err="1" smtClean="0"/>
              <a:t>Prov</a:t>
            </a:r>
            <a:r>
              <a:rPr lang="pt-BR" sz="3300" dirty="0" smtClean="0"/>
              <a:t> </a:t>
            </a:r>
            <a:r>
              <a:rPr lang="pt-BR" sz="3300" dirty="0" err="1" smtClean="0"/>
              <a:t>Viewer</a:t>
            </a:r>
            <a:endParaRPr lang="pt-BR" sz="15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09600" y="65245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/>
              <a:t>Intenções Futuras</a:t>
            </a:r>
            <a:endParaRPr lang="en-US" dirty="0"/>
          </a:p>
        </p:txBody>
      </p:sp>
      <p:sp>
        <p:nvSpPr>
          <p:cNvPr id="2" name="Retângulo 1"/>
          <p:cNvSpPr/>
          <p:nvPr/>
        </p:nvSpPr>
        <p:spPr>
          <a:xfrm>
            <a:off x="2187054" y="4372775"/>
            <a:ext cx="304768" cy="30480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2187054" y="2667000"/>
            <a:ext cx="304768" cy="30480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/>
          <p:cNvCxnSpPr>
            <a:stCxn id="2" idx="0"/>
            <a:endCxn id="13" idx="2"/>
          </p:cNvCxnSpPr>
          <p:nvPr/>
        </p:nvCxnSpPr>
        <p:spPr>
          <a:xfrm flipV="1">
            <a:off x="2339438" y="2971800"/>
            <a:ext cx="0" cy="1400975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6" name="Retângulo 15"/>
          <p:cNvSpPr/>
          <p:nvPr/>
        </p:nvSpPr>
        <p:spPr>
          <a:xfrm>
            <a:off x="2187054" y="5926150"/>
            <a:ext cx="304768" cy="30480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de seta reta 17"/>
          <p:cNvCxnSpPr>
            <a:stCxn id="16" idx="0"/>
            <a:endCxn id="2" idx="2"/>
          </p:cNvCxnSpPr>
          <p:nvPr/>
        </p:nvCxnSpPr>
        <p:spPr>
          <a:xfrm flipV="1">
            <a:off x="2339438" y="4677575"/>
            <a:ext cx="0" cy="1248575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Retângulo 18"/>
          <p:cNvSpPr/>
          <p:nvPr/>
        </p:nvSpPr>
        <p:spPr>
          <a:xfrm>
            <a:off x="2872854" y="3996422"/>
            <a:ext cx="304768" cy="30480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2872854" y="2756848"/>
            <a:ext cx="304768" cy="30480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Conector de seta reta 20"/>
          <p:cNvCxnSpPr>
            <a:stCxn id="19" idx="0"/>
            <a:endCxn id="20" idx="2"/>
          </p:cNvCxnSpPr>
          <p:nvPr/>
        </p:nvCxnSpPr>
        <p:spPr>
          <a:xfrm flipV="1">
            <a:off x="3025238" y="3061648"/>
            <a:ext cx="0" cy="93477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2" name="Retângulo 21"/>
          <p:cNvSpPr/>
          <p:nvPr/>
        </p:nvSpPr>
        <p:spPr>
          <a:xfrm>
            <a:off x="2872854" y="6126025"/>
            <a:ext cx="304768" cy="30480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3" name="Conector de seta reta 22"/>
          <p:cNvCxnSpPr>
            <a:stCxn id="22" idx="0"/>
            <a:endCxn id="19" idx="2"/>
          </p:cNvCxnSpPr>
          <p:nvPr/>
        </p:nvCxnSpPr>
        <p:spPr>
          <a:xfrm flipV="1">
            <a:off x="3025238" y="4301222"/>
            <a:ext cx="0" cy="182480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9" name="Retângulo 28"/>
          <p:cNvSpPr/>
          <p:nvPr/>
        </p:nvSpPr>
        <p:spPr>
          <a:xfrm>
            <a:off x="6279708" y="4249943"/>
            <a:ext cx="304768" cy="30480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/>
          <p:cNvSpPr/>
          <p:nvPr/>
        </p:nvSpPr>
        <p:spPr>
          <a:xfrm>
            <a:off x="6279708" y="2721592"/>
            <a:ext cx="304768" cy="30480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Conector de seta reta 30"/>
          <p:cNvCxnSpPr>
            <a:stCxn id="29" idx="0"/>
            <a:endCxn id="30" idx="2"/>
          </p:cNvCxnSpPr>
          <p:nvPr/>
        </p:nvCxnSpPr>
        <p:spPr>
          <a:xfrm flipV="1">
            <a:off x="6432092" y="3026392"/>
            <a:ext cx="0" cy="1223551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2" name="Retângulo 31"/>
          <p:cNvSpPr/>
          <p:nvPr/>
        </p:nvSpPr>
        <p:spPr>
          <a:xfrm>
            <a:off x="6279708" y="5939798"/>
            <a:ext cx="304768" cy="30480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3" name="Conector de seta reta 32"/>
          <p:cNvCxnSpPr>
            <a:stCxn id="32" idx="0"/>
            <a:endCxn id="29" idx="2"/>
          </p:cNvCxnSpPr>
          <p:nvPr/>
        </p:nvCxnSpPr>
        <p:spPr>
          <a:xfrm flipV="1">
            <a:off x="6432092" y="4554743"/>
            <a:ext cx="0" cy="1385055"/>
          </a:xfrm>
          <a:prstGeom prst="straightConnector1">
            <a:avLst/>
          </a:prstGeom>
          <a:ln w="76200">
            <a:solidFill>
              <a:srgbClr val="FF9900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4" name="Igual 33"/>
          <p:cNvSpPr/>
          <p:nvPr/>
        </p:nvSpPr>
        <p:spPr>
          <a:xfrm>
            <a:off x="4307006" y="3996422"/>
            <a:ext cx="1066800" cy="880378"/>
          </a:xfrm>
          <a:prstGeom prst="mathEqual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6324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1932856"/>
            <a:ext cx="8858312" cy="657944"/>
          </a:xfrm>
        </p:spPr>
        <p:txBody>
          <a:bodyPr>
            <a:noAutofit/>
          </a:bodyPr>
          <a:lstStyle/>
          <a:p>
            <a:r>
              <a:rPr lang="pt-BR" sz="3300" dirty="0" smtClean="0"/>
              <a:t>Combinar </a:t>
            </a:r>
            <a:r>
              <a:rPr lang="pt-BR" sz="3300" dirty="0" smtClean="0"/>
              <a:t>informações no </a:t>
            </a:r>
            <a:r>
              <a:rPr lang="pt-BR" sz="3300" dirty="0" err="1" smtClean="0"/>
              <a:t>Prov</a:t>
            </a:r>
            <a:r>
              <a:rPr lang="pt-BR" sz="3300" dirty="0" smtClean="0"/>
              <a:t> </a:t>
            </a:r>
            <a:r>
              <a:rPr lang="pt-BR" sz="3300" dirty="0" err="1" smtClean="0"/>
              <a:t>Viewer</a:t>
            </a:r>
            <a:endParaRPr lang="pt-BR" sz="15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13</a:t>
            </a:fld>
            <a:endParaRPr lang="pt-BR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09600" y="65245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/>
              <a:t>Intenções Futuras</a:t>
            </a:r>
            <a:endParaRPr lang="en-US" dirty="0"/>
          </a:p>
        </p:txBody>
      </p:sp>
      <p:sp>
        <p:nvSpPr>
          <p:cNvPr id="2" name="Retângulo 1"/>
          <p:cNvSpPr/>
          <p:nvPr/>
        </p:nvSpPr>
        <p:spPr>
          <a:xfrm>
            <a:off x="2214351" y="4372775"/>
            <a:ext cx="304768" cy="304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2214351" y="2667000"/>
            <a:ext cx="304768" cy="304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/>
          <p:cNvCxnSpPr>
            <a:stCxn id="2" idx="0"/>
            <a:endCxn id="13" idx="2"/>
          </p:cNvCxnSpPr>
          <p:nvPr/>
        </p:nvCxnSpPr>
        <p:spPr>
          <a:xfrm flipV="1">
            <a:off x="2366735" y="2971800"/>
            <a:ext cx="0" cy="1400975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6" name="Retângulo 15"/>
          <p:cNvSpPr/>
          <p:nvPr/>
        </p:nvSpPr>
        <p:spPr>
          <a:xfrm>
            <a:off x="2214351" y="5926150"/>
            <a:ext cx="304768" cy="304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de seta reta 17"/>
          <p:cNvCxnSpPr>
            <a:stCxn id="16" idx="0"/>
            <a:endCxn id="2" idx="2"/>
          </p:cNvCxnSpPr>
          <p:nvPr/>
        </p:nvCxnSpPr>
        <p:spPr>
          <a:xfrm flipV="1">
            <a:off x="2366735" y="4677575"/>
            <a:ext cx="0" cy="1248575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Retângulo 18"/>
          <p:cNvSpPr/>
          <p:nvPr/>
        </p:nvSpPr>
        <p:spPr>
          <a:xfrm>
            <a:off x="2900151" y="3996422"/>
            <a:ext cx="304768" cy="304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2900151" y="2756848"/>
            <a:ext cx="304768" cy="304800"/>
          </a:xfrm>
          <a:prstGeom prst="rect">
            <a:avLst/>
          </a:prstGeom>
          <a:solidFill>
            <a:srgbClr val="66FF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Conector de seta reta 20"/>
          <p:cNvCxnSpPr>
            <a:stCxn id="19" idx="0"/>
            <a:endCxn id="20" idx="2"/>
          </p:cNvCxnSpPr>
          <p:nvPr/>
        </p:nvCxnSpPr>
        <p:spPr>
          <a:xfrm flipV="1">
            <a:off x="3052535" y="3061648"/>
            <a:ext cx="0" cy="93477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2" name="Retângulo 21"/>
          <p:cNvSpPr/>
          <p:nvPr/>
        </p:nvSpPr>
        <p:spPr>
          <a:xfrm>
            <a:off x="2900151" y="6126025"/>
            <a:ext cx="304768" cy="304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3" name="Conector de seta reta 22"/>
          <p:cNvCxnSpPr>
            <a:stCxn id="22" idx="0"/>
            <a:endCxn id="19" idx="2"/>
          </p:cNvCxnSpPr>
          <p:nvPr/>
        </p:nvCxnSpPr>
        <p:spPr>
          <a:xfrm flipV="1">
            <a:off x="3052535" y="4301222"/>
            <a:ext cx="0" cy="182480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9" name="Retângulo 28"/>
          <p:cNvSpPr/>
          <p:nvPr/>
        </p:nvSpPr>
        <p:spPr>
          <a:xfrm>
            <a:off x="6307005" y="4249943"/>
            <a:ext cx="304768" cy="3048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/>
          <p:cNvSpPr/>
          <p:nvPr/>
        </p:nvSpPr>
        <p:spPr>
          <a:xfrm>
            <a:off x="6307005" y="2721592"/>
            <a:ext cx="304768" cy="304800"/>
          </a:xfrm>
          <a:prstGeom prst="rect">
            <a:avLst/>
          </a:prstGeom>
          <a:solidFill>
            <a:srgbClr val="00CC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Conector de seta reta 30"/>
          <p:cNvCxnSpPr>
            <a:stCxn id="29" idx="0"/>
            <a:endCxn id="30" idx="2"/>
          </p:cNvCxnSpPr>
          <p:nvPr/>
        </p:nvCxnSpPr>
        <p:spPr>
          <a:xfrm flipV="1">
            <a:off x="6459389" y="3026392"/>
            <a:ext cx="0" cy="1223551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2" name="Retângulo 31"/>
          <p:cNvSpPr/>
          <p:nvPr/>
        </p:nvSpPr>
        <p:spPr>
          <a:xfrm>
            <a:off x="6307005" y="5939798"/>
            <a:ext cx="304768" cy="304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3" name="Conector de seta reta 32"/>
          <p:cNvCxnSpPr>
            <a:stCxn id="32" idx="0"/>
            <a:endCxn id="29" idx="2"/>
          </p:cNvCxnSpPr>
          <p:nvPr/>
        </p:nvCxnSpPr>
        <p:spPr>
          <a:xfrm flipV="1">
            <a:off x="6459389" y="4554743"/>
            <a:ext cx="0" cy="1385055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4" name="Igual 33"/>
          <p:cNvSpPr/>
          <p:nvPr/>
        </p:nvSpPr>
        <p:spPr>
          <a:xfrm>
            <a:off x="4334303" y="3996422"/>
            <a:ext cx="1066800" cy="880378"/>
          </a:xfrm>
          <a:prstGeom prst="mathEqual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181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1932856"/>
            <a:ext cx="8858312" cy="1943112"/>
          </a:xfrm>
        </p:spPr>
        <p:txBody>
          <a:bodyPr>
            <a:noAutofit/>
          </a:bodyPr>
          <a:lstStyle/>
          <a:p>
            <a:r>
              <a:rPr lang="pt-BR" sz="3300" dirty="0" smtClean="0"/>
              <a:t>Trazer dados de outras fontes</a:t>
            </a:r>
            <a:br>
              <a:rPr lang="pt-BR" sz="3300" dirty="0" smtClean="0"/>
            </a:br>
            <a:endParaRPr lang="pt-BR" sz="1500" dirty="0" smtClean="0"/>
          </a:p>
          <a:p>
            <a:r>
              <a:rPr lang="pt-BR" sz="3300" dirty="0" smtClean="0"/>
              <a:t>Seria interessante saber a influência da chuva no trânsito, áreas de alagamento, </a:t>
            </a:r>
            <a:r>
              <a:rPr lang="pt-BR" sz="3300" dirty="0" err="1" smtClean="0"/>
              <a:t>etc</a:t>
            </a:r>
            <a:endParaRPr lang="pt-BR" sz="3300" dirty="0" smtClean="0"/>
          </a:p>
          <a:p>
            <a:pPr lvl="1"/>
            <a:endParaRPr lang="pt-BR" sz="33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09600" y="65245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/>
              <a:t>Intenções Futuras</a:t>
            </a:r>
            <a:endParaRPr lang="en-US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199462"/>
            <a:ext cx="1733550" cy="1969943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050" y="4199462"/>
            <a:ext cx="1733550" cy="1969943"/>
          </a:xfrm>
          <a:prstGeom prst="rect">
            <a:avLst/>
          </a:prstGeom>
        </p:spPr>
      </p:pic>
      <p:sp>
        <p:nvSpPr>
          <p:cNvPr id="12" name="Seta para a direita 11"/>
          <p:cNvSpPr/>
          <p:nvPr/>
        </p:nvSpPr>
        <p:spPr>
          <a:xfrm rot="10800000">
            <a:off x="3924300" y="4834709"/>
            <a:ext cx="1295400" cy="69944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028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27"/>
          <a:stretch/>
        </p:blipFill>
        <p:spPr>
          <a:xfrm>
            <a:off x="5687" y="-13648"/>
            <a:ext cx="9138313" cy="57912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496704" y="685800"/>
            <a:ext cx="9144000" cy="1752600"/>
          </a:xfrm>
        </p:spPr>
        <p:txBody>
          <a:bodyPr>
            <a:noAutofit/>
          </a:bodyPr>
          <a:lstStyle/>
          <a:p>
            <a: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Dados </a:t>
            </a:r>
            <a:r>
              <a:rPr lang="en-US" sz="7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Urbanos</a:t>
            </a:r>
            <a: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 </a:t>
            </a:r>
            <a:br>
              <a:rPr lang="en-US" sz="7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7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Proveniência</a:t>
            </a:r>
            <a:endParaRPr lang="en-US" sz="7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780456" y="5778000"/>
            <a:ext cx="4620344" cy="1080000"/>
          </a:xfrm>
        </p:spPr>
        <p:txBody>
          <a:bodyPr>
            <a:noAutofit/>
          </a:bodyPr>
          <a:lstStyle/>
          <a:p>
            <a:r>
              <a:rPr lang="en-US" sz="3000" dirty="0" smtClean="0"/>
              <a:t>Thiago Oliveira</a:t>
            </a:r>
          </a:p>
          <a:p>
            <a:r>
              <a:rPr lang="en-US" sz="2200" dirty="0" smtClean="0"/>
              <a:t>thiago.oliveiradepaula@hotmail.com</a:t>
            </a:r>
            <a:endParaRPr lang="en-US" sz="2200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6629400" y="5791200"/>
            <a:ext cx="2514600" cy="1080000"/>
          </a:xfrm>
          <a:prstGeom prst="rect">
            <a:avLst/>
          </a:prstGeom>
          <a:noFill/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500" dirty="0" err="1" smtClean="0"/>
              <a:t>Orientador</a:t>
            </a:r>
            <a:r>
              <a:rPr lang="en-US" sz="1500" dirty="0" smtClean="0"/>
              <a:t>: Leonardo </a:t>
            </a:r>
            <a:r>
              <a:rPr lang="en-US" sz="1500" dirty="0" err="1" smtClean="0"/>
              <a:t>Murta</a:t>
            </a:r>
            <a:endParaRPr lang="en-US" sz="1500" dirty="0" smtClean="0"/>
          </a:p>
          <a:p>
            <a:pPr algn="l"/>
            <a:r>
              <a:rPr lang="en-US" sz="1500" dirty="0" err="1" smtClean="0"/>
              <a:t>Coorientador</a:t>
            </a:r>
            <a:r>
              <a:rPr lang="en-US" sz="1500" dirty="0" smtClean="0"/>
              <a:t>: Troy </a:t>
            </a:r>
            <a:r>
              <a:rPr lang="en-US" sz="1500" dirty="0" err="1" smtClean="0"/>
              <a:t>Kohwalter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62733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Tópicos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14488"/>
            <a:ext cx="8467756" cy="4714908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pt-BR" sz="2800" dirty="0" smtClean="0"/>
              <a:t>Motivação</a:t>
            </a:r>
            <a:br>
              <a:rPr lang="pt-BR" sz="2800" dirty="0" smtClean="0"/>
            </a:br>
            <a:endParaRPr lang="pt-BR" sz="1600" dirty="0" smtClean="0"/>
          </a:p>
          <a:p>
            <a:pPr>
              <a:buFont typeface="Wingdings" pitchFamily="2" charset="2"/>
              <a:buChar char="Ø"/>
            </a:pPr>
            <a:r>
              <a:rPr lang="pt-BR" sz="2800" dirty="0" smtClean="0"/>
              <a:t>Planejamento</a:t>
            </a:r>
          </a:p>
          <a:p>
            <a:pPr>
              <a:buFont typeface="Wingdings" pitchFamily="2" charset="2"/>
              <a:buChar char="Ø"/>
            </a:pPr>
            <a:endParaRPr lang="pt-BR" sz="1600" dirty="0" smtClean="0"/>
          </a:p>
          <a:p>
            <a:pPr>
              <a:buFont typeface="Wingdings" pitchFamily="2" charset="2"/>
              <a:buChar char="Ø"/>
            </a:pPr>
            <a:r>
              <a:rPr lang="pt-BR" sz="2800" dirty="0" smtClean="0"/>
              <a:t>Proveniência?</a:t>
            </a:r>
          </a:p>
          <a:p>
            <a:pPr>
              <a:buFont typeface="Wingdings" pitchFamily="2" charset="2"/>
              <a:buChar char="Ø"/>
            </a:pPr>
            <a:endParaRPr lang="pt-BR" sz="1600" dirty="0"/>
          </a:p>
          <a:p>
            <a:pPr>
              <a:buFont typeface="Wingdings" pitchFamily="2" charset="2"/>
              <a:buChar char="Ø"/>
            </a:pPr>
            <a:r>
              <a:rPr lang="pt-BR" sz="2800" dirty="0" smtClean="0"/>
              <a:t>Proveniência em Dados Urbanos</a:t>
            </a:r>
          </a:p>
          <a:p>
            <a:pPr marL="0" indent="0">
              <a:buNone/>
            </a:pPr>
            <a:endParaRPr lang="pt-BR" sz="1600" dirty="0" smtClean="0"/>
          </a:p>
          <a:p>
            <a:pPr>
              <a:buFont typeface="Wingdings" pitchFamily="2" charset="2"/>
              <a:buChar char="Ø"/>
            </a:pPr>
            <a:r>
              <a:rPr lang="pt-BR" sz="2800" dirty="0" smtClean="0"/>
              <a:t>Objetivos</a:t>
            </a:r>
            <a:br>
              <a:rPr lang="pt-BR" sz="2800" dirty="0" smtClean="0"/>
            </a:br>
            <a:endParaRPr lang="pt-BR" sz="1600" dirty="0" smtClean="0"/>
          </a:p>
          <a:p>
            <a:pPr>
              <a:buFont typeface="Wingdings" pitchFamily="2" charset="2"/>
              <a:buChar char="Ø"/>
            </a:pPr>
            <a:r>
              <a:rPr lang="pt-BR" sz="2800" dirty="0" smtClean="0"/>
              <a:t>Intenções Futuras</a:t>
            </a:r>
          </a:p>
          <a:p>
            <a:pPr>
              <a:buFont typeface="Wingdings" pitchFamily="2" charset="2"/>
              <a:buChar char="Ø"/>
            </a:pPr>
            <a:endParaRPr lang="pt-BR" sz="2800" dirty="0" smtClean="0"/>
          </a:p>
          <a:p>
            <a:endParaRPr lang="pt-BR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2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960" y="1066800"/>
            <a:ext cx="3352800" cy="36246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Motivação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en-US" sz="1400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142844" y="1714488"/>
            <a:ext cx="8858312" cy="4714908"/>
          </a:xfrm>
        </p:spPr>
        <p:txBody>
          <a:bodyPr>
            <a:noAutofit/>
          </a:bodyPr>
          <a:lstStyle/>
          <a:p>
            <a:r>
              <a:rPr lang="pt-BR" sz="2600" dirty="0" smtClean="0"/>
              <a:t>Engarrafamentos acarretam </a:t>
            </a:r>
            <a:br>
              <a:rPr lang="pt-BR" sz="2600" dirty="0" smtClean="0"/>
            </a:br>
            <a:r>
              <a:rPr lang="pt-BR" sz="2600" dirty="0" smtClean="0"/>
              <a:t>problemas</a:t>
            </a:r>
          </a:p>
          <a:p>
            <a:endParaRPr lang="pt-BR" sz="2600" dirty="0" smtClean="0"/>
          </a:p>
          <a:p>
            <a:r>
              <a:rPr lang="pt-BR" sz="2600" dirty="0" smtClean="0"/>
              <a:t>Problemas em uma região desencadeiam problemas em outros locais</a:t>
            </a:r>
            <a:br>
              <a:rPr lang="pt-BR" sz="2600" dirty="0" smtClean="0"/>
            </a:br>
            <a:endParaRPr lang="pt-BR" sz="2600" dirty="0" smtClean="0"/>
          </a:p>
          <a:p>
            <a:r>
              <a:rPr lang="pt-BR" sz="2600" dirty="0" smtClean="0"/>
              <a:t>Possuímos as informações de GPS dos ônibus através do Data Rio</a:t>
            </a:r>
            <a:br>
              <a:rPr lang="pt-BR" sz="2600" dirty="0" smtClean="0"/>
            </a:br>
            <a:endParaRPr lang="pt-BR" sz="2600" dirty="0" smtClean="0"/>
          </a:p>
          <a:p>
            <a:r>
              <a:rPr lang="pt-BR" sz="2600" dirty="0" smtClean="0"/>
              <a:t>Torna-se interessante abordar o problema de uma maneira visual</a:t>
            </a:r>
            <a:r>
              <a:rPr lang="pt-BR" sz="2600" dirty="0"/>
              <a:t/>
            </a:r>
            <a:br>
              <a:rPr lang="pt-BR" sz="2600" dirty="0"/>
            </a:br>
            <a:endParaRPr lang="pt-BR" sz="2600" dirty="0" smtClean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071550"/>
            <a:ext cx="2752756" cy="183402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838200"/>
            <a:ext cx="8858312" cy="5334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3600" dirty="0" smtClean="0"/>
              <a:t/>
            </a:r>
            <a:br>
              <a:rPr lang="pt-BR" sz="3600" dirty="0" smtClean="0"/>
            </a:br>
            <a:endParaRPr lang="pt-BR" sz="3600" dirty="0" smtClean="0"/>
          </a:p>
          <a:p>
            <a:pPr lvl="1"/>
            <a:r>
              <a:rPr lang="pt-BR" sz="3200" dirty="0" smtClean="0"/>
              <a:t>Saber as rotas reais dos ônibus</a:t>
            </a:r>
          </a:p>
          <a:p>
            <a:pPr lvl="1"/>
            <a:r>
              <a:rPr lang="pt-BR" sz="3200" dirty="0" smtClean="0"/>
              <a:t>Entender o motivo de desvios</a:t>
            </a:r>
          </a:p>
          <a:p>
            <a:pPr lvl="1"/>
            <a:r>
              <a:rPr lang="pt-BR" sz="3200" dirty="0" smtClean="0"/>
              <a:t>Melhorar trajetos (prefeitura e usuário comum)</a:t>
            </a:r>
          </a:p>
          <a:p>
            <a:pPr lvl="1"/>
            <a:r>
              <a:rPr lang="pt-BR" sz="3200" dirty="0" smtClean="0"/>
              <a:t>Desenvolver Ferramentas Visuais</a:t>
            </a:r>
            <a:br>
              <a:rPr lang="pt-BR" sz="3200" dirty="0" smtClean="0"/>
            </a:br>
            <a:endParaRPr lang="pt-BR" sz="3200" dirty="0" smtClean="0"/>
          </a:p>
          <a:p>
            <a:pPr>
              <a:buNone/>
            </a:pPr>
            <a:endParaRPr lang="pt-BR" sz="3600" dirty="0" smtClean="0"/>
          </a:p>
          <a:p>
            <a:pPr lvl="1"/>
            <a:endParaRPr lang="pt-BR" sz="32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2" name="Chave direita 1"/>
          <p:cNvSpPr/>
          <p:nvPr/>
        </p:nvSpPr>
        <p:spPr>
          <a:xfrm rot="5400000">
            <a:off x="4034046" y="423760"/>
            <a:ext cx="1239683" cy="8694536"/>
          </a:xfrm>
          <a:prstGeom prst="rightBrace">
            <a:avLst>
              <a:gd name="adj1" fmla="val 65580"/>
              <a:gd name="adj2" fmla="val 50000"/>
            </a:avLst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906976" y="5257800"/>
            <a:ext cx="3505200" cy="1143000"/>
          </a:xfrm>
        </p:spPr>
        <p:txBody>
          <a:bodyPr/>
          <a:lstStyle/>
          <a:p>
            <a:r>
              <a:rPr lang="pt-BR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Proveniência</a:t>
            </a:r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50005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/>
              <a:t>Planejamento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Proveniência?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Ajuda a entender o porquê dos fatos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5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99" y="2505158"/>
            <a:ext cx="4777629" cy="35832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5791200" y="3731524"/>
            <a:ext cx="2667000" cy="12214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err="1" smtClean="0"/>
              <a:t>Ex</a:t>
            </a:r>
            <a:r>
              <a:rPr lang="pt-BR" dirty="0" smtClean="0"/>
              <a:t>: </a:t>
            </a:r>
            <a:br>
              <a:rPr lang="pt-BR" dirty="0" smtClean="0"/>
            </a:br>
            <a:r>
              <a:rPr lang="pt-BR" dirty="0" smtClean="0"/>
              <a:t>Jogo de Xadrez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5"/>
          <a:stretch/>
        </p:blipFill>
        <p:spPr>
          <a:xfrm>
            <a:off x="647700" y="1905001"/>
            <a:ext cx="7848600" cy="396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Proveniência em Dados Urbanos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877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1905000"/>
            <a:ext cx="7848600" cy="3964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Proveniência em Dados Urbanos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790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898073"/>
            <a:ext cx="7924800" cy="396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Proveniência em Dados Urbanos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622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34"/>
          <a:stretch/>
        </p:blipFill>
        <p:spPr>
          <a:xfrm rot="16200000">
            <a:off x="2347531" y="625341"/>
            <a:ext cx="4448938" cy="68579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Proveniência em Dados Urbanos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dirty="0" smtClean="0"/>
              <a:t>Thiago Oliveira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/>
              <a:t>Dados </a:t>
            </a:r>
            <a:r>
              <a:rPr lang="en-US" sz="1400" dirty="0" err="1" smtClean="0"/>
              <a:t>Urbanos</a:t>
            </a:r>
            <a:r>
              <a:rPr lang="en-US" sz="1400" dirty="0" smtClean="0"/>
              <a:t> e </a:t>
            </a:r>
            <a:r>
              <a:rPr lang="en-US" sz="1400" dirty="0" err="1" smtClean="0"/>
              <a:t>Proveniência</a:t>
            </a:r>
            <a:endParaRPr lang="pt-BR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A623A-5D3C-471A-939B-3DC944CAB218}" type="slidenum">
              <a:rPr lang="pt-BR" smtClean="0"/>
              <a:pPr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616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ff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uff</Template>
  <TotalTime>939</TotalTime>
  <Words>216</Words>
  <Application>Microsoft Office PowerPoint</Application>
  <PresentationFormat>Apresentação na tela (4:3)</PresentationFormat>
  <Paragraphs>102</Paragraphs>
  <Slides>15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Tahoma</vt:lpstr>
      <vt:lpstr>Wingdings</vt:lpstr>
      <vt:lpstr>uff</vt:lpstr>
      <vt:lpstr>Dados Urbanos  e  Proveniência</vt:lpstr>
      <vt:lpstr>Tópicos</vt:lpstr>
      <vt:lpstr>Motivação</vt:lpstr>
      <vt:lpstr>Proveniência</vt:lpstr>
      <vt:lpstr>Proveniência?</vt:lpstr>
      <vt:lpstr>Proveniência em Dados Urbanos</vt:lpstr>
      <vt:lpstr>Proveniência em Dados Urbanos</vt:lpstr>
      <vt:lpstr>Proveniência em Dados Urbanos</vt:lpstr>
      <vt:lpstr>Proveniência em Dados Urbanos</vt:lpstr>
      <vt:lpstr>Proveniência em Dados Urbanos</vt:lpstr>
      <vt:lpstr>Objetivos</vt:lpstr>
      <vt:lpstr>Apresentação do PowerPoint</vt:lpstr>
      <vt:lpstr>Apresentação do PowerPoint</vt:lpstr>
      <vt:lpstr>Apresentação do PowerPoint</vt:lpstr>
      <vt:lpstr>Dados Urbanos  e  Proveniência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ICSE 2017 PhD and Young Researchers Warm Up Symposium</dc:title>
  <dc:creator>Thiago Oliveira</dc:creator>
  <cp:lastModifiedBy>Thiago Oliveira</cp:lastModifiedBy>
  <cp:revision>105</cp:revision>
  <dcterms:created xsi:type="dcterms:W3CDTF">2014-10-19T17:38:59Z</dcterms:created>
  <dcterms:modified xsi:type="dcterms:W3CDTF">2015-09-14T22:39:04Z</dcterms:modified>
</cp:coreProperties>
</file>

<file path=docProps/thumbnail.jpeg>
</file>